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08" r:id="rId4"/>
    <p:sldId id="522" r:id="rId5"/>
    <p:sldId id="509" r:id="rId6"/>
    <p:sldId id="511" r:id="rId7"/>
    <p:sldId id="513" r:id="rId8"/>
    <p:sldId id="514" r:id="rId9"/>
    <p:sldId id="515" r:id="rId10"/>
    <p:sldId id="516" r:id="rId11"/>
    <p:sldId id="517" r:id="rId12"/>
    <p:sldId id="520" r:id="rId13"/>
    <p:sldId id="518" r:id="rId14"/>
    <p:sldId id="521" r:id="rId15"/>
    <p:sldId id="519"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58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671"/>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algn="just"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algn="just"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algn="just" defTabSz="914126"/>
            <a:r>
              <a:rPr lang="en-US" sz="1799" dirty="0">
                <a:solidFill>
                  <a:prstClr val="black"/>
                </a:solidFill>
                <a:latin typeface="Calibri"/>
              </a:rPr>
              <a:t>1. Service document – is a collection of entity sets to access the data. </a:t>
            </a:r>
          </a:p>
          <a:p>
            <a:pPr marL="285750" indent="-285750" algn="just"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algn="just" defTabSz="914126">
              <a:buFontTx/>
              <a:buChar char="-"/>
            </a:pPr>
            <a:r>
              <a:rPr lang="en-US" sz="1799" dirty="0">
                <a:solidFill>
                  <a:prstClr val="black"/>
                </a:solidFill>
                <a:latin typeface="Calibri"/>
              </a:rPr>
              <a:t>Entity Type describes the structure of the data – metadata</a:t>
            </a:r>
          </a:p>
          <a:p>
            <a:pPr marL="285750" indent="-285750" algn="just" defTabSz="914126">
              <a:buFontTx/>
              <a:buChar char="-"/>
            </a:pPr>
            <a:endParaRPr lang="en-US" sz="1799" dirty="0">
              <a:solidFill>
                <a:prstClr val="black"/>
              </a:solidFill>
              <a:latin typeface="Calibri"/>
            </a:endParaRPr>
          </a:p>
          <a:p>
            <a:pPr algn="just"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2. Service metadata document – describes all the properties and entity types</a:t>
            </a:r>
          </a:p>
          <a:p>
            <a:pPr algn="just" defTabSz="914126"/>
            <a:r>
              <a:rPr lang="en-US" sz="1799" dirty="0">
                <a:solidFill>
                  <a:prstClr val="black"/>
                </a:solidFill>
                <a:latin typeface="Calibri"/>
              </a:rPr>
              <a:t>Which includes key, properties, attributes (nullable, key, max length, create), </a:t>
            </a:r>
            <a:r>
              <a:rPr lang="en-US" sz="1799" dirty="0" err="1">
                <a:solidFill>
                  <a:prstClr val="black"/>
                </a:solidFill>
                <a:latin typeface="Calibri"/>
              </a:rPr>
              <a:t>NavigationProperty</a:t>
            </a:r>
            <a:endParaRPr lang="en-US" sz="1799" dirty="0">
              <a:solidFill>
                <a:prstClr val="black"/>
              </a:solidFill>
              <a:latin typeface="Calibri"/>
            </a:endParaRPr>
          </a:p>
          <a:p>
            <a:pPr algn="just"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algn="just" defTabSz="914126"/>
            <a:r>
              <a:rPr lang="en-US" sz="1799" dirty="0">
                <a:solidFill>
                  <a:prstClr val="black"/>
                </a:solidFill>
                <a:latin typeface="Calibri"/>
              </a:rPr>
              <a:t>Usually one database table is considered as one entity.</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algn="just"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5549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4182A97-F7AB-40E8-ACA9-FEA692CF8B77}"/>
              </a:ext>
            </a:extLst>
          </p:cNvPr>
          <p:cNvSpPr txBox="1"/>
          <p:nvPr/>
        </p:nvSpPr>
        <p:spPr>
          <a:xfrm>
            <a:off x="226037" y="856657"/>
            <a:ext cx="11841018" cy="830997"/>
          </a:xfrm>
          <a:prstGeom prst="rect">
            <a:avLst/>
          </a:prstGeom>
          <a:noFill/>
        </p:spPr>
        <p:txBody>
          <a:bodyPr wrap="square" rtlCol="0">
            <a:spAutoFit/>
          </a:bodyPr>
          <a:lstStyle/>
          <a:p>
            <a:r>
              <a:rPr lang="en-US" sz="2400" dirty="0"/>
              <a:t>http(s)://hostname:port/sap/opu/odata/sap/SERVICENAME_SRV/ENTITYSET?p1=val&amp;p2=val</a:t>
            </a:r>
          </a:p>
          <a:p>
            <a:endParaRPr lang="en-IN" sz="2400" dirty="0"/>
          </a:p>
        </p:txBody>
      </p:sp>
      <p:sp>
        <p:nvSpPr>
          <p:cNvPr id="7" name="Left Brace 6">
            <a:extLst>
              <a:ext uri="{FF2B5EF4-FFF2-40B4-BE49-F238E27FC236}">
                <a16:creationId xmlns:a16="http://schemas.microsoft.com/office/drawing/2014/main" id="{D8AB0ACB-607E-4B96-AA18-96EE0D3D0BF5}"/>
              </a:ext>
            </a:extLst>
          </p:cNvPr>
          <p:cNvSpPr/>
          <p:nvPr/>
        </p:nvSpPr>
        <p:spPr>
          <a:xfrm rot="16200000">
            <a:off x="466253" y="906805"/>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E8F161D1-2050-43FA-B709-75628A0E076E}"/>
              </a:ext>
            </a:extLst>
          </p:cNvPr>
          <p:cNvSpPr/>
          <p:nvPr/>
        </p:nvSpPr>
        <p:spPr>
          <a:xfrm rot="16200000">
            <a:off x="2119562" y="462925"/>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183E6C5-9711-43EA-85BB-8AC0BF793DD5}"/>
              </a:ext>
            </a:extLst>
          </p:cNvPr>
          <p:cNvSpPr/>
          <p:nvPr/>
        </p:nvSpPr>
        <p:spPr>
          <a:xfrm rot="16200000">
            <a:off x="4367418" y="198488"/>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9E329AF1-1078-4240-B3CA-BA6C443E8D4C}"/>
              </a:ext>
            </a:extLst>
          </p:cNvPr>
          <p:cNvSpPr/>
          <p:nvPr/>
        </p:nvSpPr>
        <p:spPr>
          <a:xfrm rot="16200000">
            <a:off x="6879715" y="178332"/>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657DDED-91D1-4F0D-AB12-8339BCF90982}"/>
              </a:ext>
            </a:extLst>
          </p:cNvPr>
          <p:cNvSpPr/>
          <p:nvPr/>
        </p:nvSpPr>
        <p:spPr>
          <a:xfrm rot="16200000">
            <a:off x="8860913" y="709428"/>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FA750929-0166-444D-BA42-D4DCC9FB2CD2}"/>
              </a:ext>
            </a:extLst>
          </p:cNvPr>
          <p:cNvSpPr/>
          <p:nvPr/>
        </p:nvSpPr>
        <p:spPr>
          <a:xfrm rot="16200000">
            <a:off x="10546638" y="392543"/>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947DE1DF-856D-414C-9FCA-9212ED3BD0C7}"/>
              </a:ext>
            </a:extLst>
          </p:cNvPr>
          <p:cNvSpPr txBox="1"/>
          <p:nvPr/>
        </p:nvSpPr>
        <p:spPr>
          <a:xfrm>
            <a:off x="1565310" y="1558046"/>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6569A8A4-48D6-424C-BE7D-7EABEEAF57E9}"/>
              </a:ext>
            </a:extLst>
          </p:cNvPr>
          <p:cNvSpPr txBox="1"/>
          <p:nvPr/>
        </p:nvSpPr>
        <p:spPr>
          <a:xfrm>
            <a:off x="4085551" y="1635873"/>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2320FBBD-98C9-4224-8294-00F77B9B24C3}"/>
              </a:ext>
            </a:extLst>
          </p:cNvPr>
          <p:cNvSpPr txBox="1"/>
          <p:nvPr/>
        </p:nvSpPr>
        <p:spPr>
          <a:xfrm>
            <a:off x="6294327" y="1558046"/>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60B1EFC5-8624-44DC-9EE5-58B8005268E2}"/>
              </a:ext>
            </a:extLst>
          </p:cNvPr>
          <p:cNvSpPr txBox="1"/>
          <p:nvPr/>
        </p:nvSpPr>
        <p:spPr>
          <a:xfrm>
            <a:off x="7936008" y="1497373"/>
            <a:ext cx="1934866" cy="646331"/>
          </a:xfrm>
          <a:prstGeom prst="rect">
            <a:avLst/>
          </a:prstGeom>
          <a:noFill/>
        </p:spPr>
        <p:txBody>
          <a:bodyPr wrap="square" rtlCol="0">
            <a:spAutoFit/>
          </a:bodyPr>
          <a:lstStyle/>
          <a:p>
            <a:pPr algn="ctr"/>
            <a:r>
              <a:rPr lang="en-US" b="1" dirty="0"/>
              <a:t>End Point Access</a:t>
            </a:r>
          </a:p>
          <a:p>
            <a:pPr algn="ctr"/>
            <a:r>
              <a:rPr lang="en-US" b="1" dirty="0"/>
              <a:t>Data</a:t>
            </a:r>
            <a:endParaRPr lang="en-IN" b="1" dirty="0"/>
          </a:p>
        </p:txBody>
      </p:sp>
      <p:sp>
        <p:nvSpPr>
          <p:cNvPr id="18" name="TextBox 17">
            <a:extLst>
              <a:ext uri="{FF2B5EF4-FFF2-40B4-BE49-F238E27FC236}">
                <a16:creationId xmlns:a16="http://schemas.microsoft.com/office/drawing/2014/main" id="{F11329E4-C756-4CF5-8375-341A87B7D74F}"/>
              </a:ext>
            </a:extLst>
          </p:cNvPr>
          <p:cNvSpPr txBox="1"/>
          <p:nvPr/>
        </p:nvSpPr>
        <p:spPr>
          <a:xfrm>
            <a:off x="207391" y="1585904"/>
            <a:ext cx="1419068" cy="369332"/>
          </a:xfrm>
          <a:prstGeom prst="rect">
            <a:avLst/>
          </a:prstGeom>
          <a:noFill/>
        </p:spPr>
        <p:txBody>
          <a:bodyPr wrap="square" rtlCol="0">
            <a:spAutoFit/>
          </a:bodyPr>
          <a:lstStyle/>
          <a:p>
            <a:r>
              <a:rPr lang="en-US" b="1" dirty="0"/>
              <a:t>Protocol</a:t>
            </a:r>
            <a:endParaRPr lang="en-IN" b="1" dirty="0"/>
          </a:p>
        </p:txBody>
      </p:sp>
      <p:sp>
        <p:nvSpPr>
          <p:cNvPr id="19" name="TextBox 18">
            <a:extLst>
              <a:ext uri="{FF2B5EF4-FFF2-40B4-BE49-F238E27FC236}">
                <a16:creationId xmlns:a16="http://schemas.microsoft.com/office/drawing/2014/main" id="{662B16FA-90B4-44FC-8C06-9620053DAF8A}"/>
              </a:ext>
            </a:extLst>
          </p:cNvPr>
          <p:cNvSpPr txBox="1"/>
          <p:nvPr/>
        </p:nvSpPr>
        <p:spPr>
          <a:xfrm>
            <a:off x="10302909" y="1635873"/>
            <a:ext cx="1734178" cy="369332"/>
          </a:xfrm>
          <a:prstGeom prst="rect">
            <a:avLst/>
          </a:prstGeom>
          <a:noFill/>
        </p:spPr>
        <p:txBody>
          <a:bodyPr wrap="square" rtlCol="0">
            <a:spAutoFit/>
          </a:bodyPr>
          <a:lstStyle/>
          <a:p>
            <a:r>
              <a:rPr lang="en-US" b="1" dirty="0"/>
              <a:t>Query Options</a:t>
            </a:r>
            <a:endParaRPr lang="en-IN" b="1" dirty="0"/>
          </a:p>
        </p:txBody>
      </p:sp>
      <p:sp>
        <p:nvSpPr>
          <p:cNvPr id="3" name="Left Brace 2">
            <a:extLst>
              <a:ext uri="{FF2B5EF4-FFF2-40B4-BE49-F238E27FC236}">
                <a16:creationId xmlns:a16="http://schemas.microsoft.com/office/drawing/2014/main" id="{A390BEF0-72D2-43FE-8CCD-D927A2654906}"/>
              </a:ext>
            </a:extLst>
          </p:cNvPr>
          <p:cNvSpPr/>
          <p:nvPr/>
        </p:nvSpPr>
        <p:spPr>
          <a:xfrm rot="16200000">
            <a:off x="2716595" y="-730648"/>
            <a:ext cx="551295" cy="55697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7AFEE57-E0B1-4C5C-A864-C5413552D857}"/>
              </a:ext>
            </a:extLst>
          </p:cNvPr>
          <p:cNvSpPr/>
          <p:nvPr/>
        </p:nvSpPr>
        <p:spPr>
          <a:xfrm rot="16200000">
            <a:off x="7548337" y="94442"/>
            <a:ext cx="551295" cy="3919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748406B-47D9-42BC-AB69-DCD05ECAC3F5}"/>
              </a:ext>
            </a:extLst>
          </p:cNvPr>
          <p:cNvSpPr txBox="1"/>
          <p:nvPr/>
        </p:nvSpPr>
        <p:spPr>
          <a:xfrm>
            <a:off x="2001792" y="2335732"/>
            <a:ext cx="1980899" cy="369332"/>
          </a:xfrm>
          <a:prstGeom prst="rect">
            <a:avLst/>
          </a:prstGeom>
          <a:noFill/>
        </p:spPr>
        <p:txBody>
          <a:bodyPr wrap="square" rtlCol="0">
            <a:spAutoFit/>
          </a:bodyPr>
          <a:lstStyle/>
          <a:p>
            <a:r>
              <a:rPr lang="en-US" dirty="0"/>
              <a:t>Service root URL</a:t>
            </a:r>
          </a:p>
        </p:txBody>
      </p:sp>
      <p:sp>
        <p:nvSpPr>
          <p:cNvPr id="23" name="TextBox 22">
            <a:extLst>
              <a:ext uri="{FF2B5EF4-FFF2-40B4-BE49-F238E27FC236}">
                <a16:creationId xmlns:a16="http://schemas.microsoft.com/office/drawing/2014/main" id="{835B4CF2-8E08-44CE-9FB9-7EF74B2F4BFF}"/>
              </a:ext>
            </a:extLst>
          </p:cNvPr>
          <p:cNvSpPr txBox="1"/>
          <p:nvPr/>
        </p:nvSpPr>
        <p:spPr>
          <a:xfrm>
            <a:off x="6855962" y="2322148"/>
            <a:ext cx="1980899" cy="369332"/>
          </a:xfrm>
          <a:prstGeom prst="rect">
            <a:avLst/>
          </a:prstGeom>
          <a:noFill/>
        </p:spPr>
        <p:txBody>
          <a:bodyPr wrap="square" rtlCol="0">
            <a:spAutoFit/>
          </a:bodyPr>
          <a:lstStyle/>
          <a:p>
            <a:r>
              <a:rPr lang="en-US" dirty="0"/>
              <a:t>Resource path</a:t>
            </a:r>
          </a:p>
        </p:txBody>
      </p:sp>
      <p:sp>
        <p:nvSpPr>
          <p:cNvPr id="24" name="TextBox 23">
            <a:extLst>
              <a:ext uri="{FF2B5EF4-FFF2-40B4-BE49-F238E27FC236}">
                <a16:creationId xmlns:a16="http://schemas.microsoft.com/office/drawing/2014/main" id="{4245B14C-8C00-4F7D-A449-9942060A6B99}"/>
              </a:ext>
            </a:extLst>
          </p:cNvPr>
          <p:cNvSpPr txBox="1"/>
          <p:nvPr/>
        </p:nvSpPr>
        <p:spPr>
          <a:xfrm>
            <a:off x="261764" y="3014645"/>
            <a:ext cx="11390470" cy="3373359"/>
          </a:xfrm>
          <a:prstGeom prst="rect">
            <a:avLst/>
          </a:prstGeom>
          <a:noFill/>
        </p:spPr>
        <p:txBody>
          <a:bodyPr wrap="square" rtlCol="0">
            <a:spAutoFit/>
          </a:bodyPr>
          <a:lstStyle/>
          <a:p>
            <a:pPr marL="342900" indent="-342900" algn="just">
              <a:lnSpc>
                <a:spcPct val="150000"/>
              </a:lnSpc>
              <a:buAutoNum type="arabicPeriod"/>
            </a:pPr>
            <a:r>
              <a:rPr lang="en-US" b="1" i="1" dirty="0">
                <a:effectLst/>
              </a:rPr>
              <a:t>Service root</a:t>
            </a:r>
            <a:r>
              <a:rPr lang="en-US" b="0" i="0" dirty="0">
                <a:effectLst/>
              </a:rPr>
              <a:t> URL: - The service root of a URL is the base URL of the service. When a </a:t>
            </a:r>
            <a:r>
              <a:rPr lang="en-US" b="0" i="1" dirty="0">
                <a:effectLst/>
              </a:rPr>
              <a:t>GET</a:t>
            </a:r>
            <a:r>
              <a:rPr lang="en-US" b="0" i="0" dirty="0">
                <a:effectLst/>
              </a:rPr>
              <a:t> request is made to this URL it will return a service document that defines all the resources available via that service.</a:t>
            </a:r>
          </a:p>
          <a:p>
            <a:pPr marL="342900" indent="-342900" algn="just">
              <a:lnSpc>
                <a:spcPct val="150000"/>
              </a:lnSpc>
              <a:buAutoNum type="arabicPeriod"/>
            </a:pPr>
            <a:r>
              <a:rPr lang="en-US" b="1" i="1" dirty="0">
                <a:effectLst/>
              </a:rPr>
              <a:t>Resource path: -</a:t>
            </a:r>
            <a:r>
              <a:rPr lang="en-US" b="0" i="0" dirty="0">
                <a:effectLst/>
              </a:rPr>
              <a:t> A resource by REST definition is an object which is accessible over the HTTP by using the standard GET,POST,PUT,PATCH and DELETE methods.</a:t>
            </a:r>
          </a:p>
          <a:p>
            <a:pPr marL="342900" indent="-342900" algn="just">
              <a:lnSpc>
                <a:spcPct val="150000"/>
              </a:lnSpc>
              <a:buFontTx/>
              <a:buAutoNum type="arabicPeriod"/>
            </a:pPr>
            <a:r>
              <a:rPr lang="en-US" b="1" i="1" dirty="0">
                <a:effectLst/>
              </a:rPr>
              <a:t>Query </a:t>
            </a:r>
            <a:r>
              <a:rPr kumimoji="0" lang="en-US" altLang="en-US" b="1" i="0" u="none" strike="noStrike" cap="none" normalizeH="0" baseline="0" dirty="0">
                <a:ln>
                  <a:noFill/>
                </a:ln>
                <a:effectLst/>
                <a:cs typeface="Segoe UI" panose="020B0502040204020203" pitchFamily="34" charset="0"/>
              </a:rPr>
              <a:t>options: - </a:t>
            </a:r>
            <a:r>
              <a:rPr kumimoji="0" lang="en-US" altLang="en-US" u="none" strike="noStrike" cap="none" normalizeH="0" baseline="0" dirty="0">
                <a:ln>
                  <a:noFill/>
                </a:ln>
                <a:effectLst/>
                <a:cs typeface="Segoe UI" panose="020B0502040204020203" pitchFamily="34" charset="0"/>
              </a:rPr>
              <a:t>Query options</a:t>
            </a:r>
            <a:r>
              <a:rPr kumimoji="0" lang="en-US" altLang="en-US" b="0" i="0" u="none" strike="noStrike" cap="none" normalizeH="0" baseline="0" dirty="0">
                <a:ln>
                  <a:noFill/>
                </a:ln>
                <a:effectLst/>
                <a:cs typeface="Segoe UI" panose="020B0502040204020203" pitchFamily="34" charset="0"/>
              </a:rPr>
              <a:t> are essentially standardized query string parameters that can be passed to an OData service to run queries on a requested resource. They can help perform certain operations like </a:t>
            </a:r>
            <a:r>
              <a:rPr kumimoji="0" lang="en-US" altLang="en-US" b="1" i="1" u="none" strike="noStrike" cap="none" normalizeH="0" baseline="0" dirty="0">
                <a:ln>
                  <a:noFill/>
                </a:ln>
                <a:effectLst/>
              </a:rPr>
              <a:t>select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filter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count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skip</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order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search</a:t>
            </a:r>
            <a:r>
              <a:rPr kumimoji="0" lang="en-US" altLang="en-US" b="1" i="1" u="none" strike="noStrike" cap="none" normalizeH="0" baseline="0" dirty="0">
                <a:ln>
                  <a:noFill/>
                </a:ln>
                <a:effectLst/>
                <a:cs typeface="Segoe UI" panose="020B0502040204020203" pitchFamily="34" charset="0"/>
              </a:rPr>
              <a:t> and </a:t>
            </a:r>
            <a:r>
              <a:rPr kumimoji="0" lang="en-US" altLang="en-US" b="1" i="1" u="none" strike="noStrike" cap="none" normalizeH="0" baseline="0" dirty="0">
                <a:ln>
                  <a:noFill/>
                </a:ln>
                <a:effectLst/>
              </a:rPr>
              <a:t>format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on resources. All OData query options are prefixed by a </a:t>
            </a:r>
            <a:r>
              <a:rPr kumimoji="0" lang="en-US" altLang="en-US" b="1" i="1" u="none" strike="noStrike" cap="none" normalizeH="0" baseline="0" dirty="0">
                <a:ln>
                  <a:noFill/>
                </a:ln>
                <a:effectLst/>
              </a:rPr>
              <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sign and they are case-insensitive</a:t>
            </a:r>
            <a:r>
              <a:rPr lang="en-US" altLang="en-US" dirty="0">
                <a:cs typeface="Segoe UI" panose="020B0502040204020203" pitchFamily="34" charset="0"/>
              </a:rPr>
              <a:t>.</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46381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7E4A1929-341E-4475-9AA8-883489DEA856}"/>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383E270B-3649-41D4-B79D-B5F23600ADAC}"/>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E07F5340-3E41-4F64-A090-C3727AC70CDA}"/>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D0EA0DB-C76A-467A-92E9-0480B624C3D2}"/>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D435B8AF-2139-42D0-B8CD-A2D9751DFB1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EA4F558C-86BA-4C94-B31A-F0CB413C4A04}"/>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67DC07D8-2C26-407F-B251-DA2F1B8C867D}"/>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C0BFA13A-BBCD-4881-97BC-0C8553864FCF}"/>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D1038409-C777-488A-A7CD-9B06C5CD939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3CABEE04-F318-4C11-B765-7782239EC486}"/>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62411B35-DBFE-4E76-8A6D-70625DEF48C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07D5376E-78AF-409A-9D08-10DBE1EC61D1}"/>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94B6CC4E-8F48-4A47-B4E5-8299D0CE56D3}"/>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80798E-97BB-4012-90BE-F48F668D03D3}"/>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D85854E2-C1D7-451C-9A6E-5C6A23536BD5}"/>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135FA71E-474B-4DE6-9BAE-104491B5B9EB}"/>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018093EE-321B-4CB2-82B6-BCB591C1D8F9}"/>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47AE4168-B366-4F24-8F58-833685022734}"/>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A4DD18A0-91F5-4C5D-81B7-2091D5EB68BC}"/>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1B4D7904-16AD-48AA-9ED2-3730DD7F36A7}"/>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89FFFE7E-CF66-40A3-9A90-DC58E7B5107B}"/>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14072FA0-0B96-4E93-A09E-DBE7099FD311}"/>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FD4CB5EB-2722-4E6E-B30E-C3E449D84797}"/>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300F640A-42DB-4645-8B51-93508DAADBC0}"/>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8D066B0F-029E-4FC5-AA80-AE5871CBFF6E}"/>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A8A05E09-A4A7-4967-83DD-3CEBF6AF650B}"/>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649D4995-6618-4BCE-9860-545A0D555E9B}"/>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25C09EF0-3BF1-487D-AEDC-ABBD6A0E4B3D}"/>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A7605407-233B-49A8-BAF7-FA4003E9983B}"/>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360232DA-156A-4BD9-84C3-208130BA7E0D}"/>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20656FFE-AA12-4F86-83B4-6582ECECCCC7}"/>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D592016B-3867-4260-8BDA-F78BC86307D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CE447651-19B4-4D8B-AE0E-C6CBE5F0A28B}"/>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B7F38912-337C-4975-90EB-89B0FE4FB55E}"/>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9749823B-82AD-4EF8-9632-63978A4BE4B5}"/>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4B5E1CD3-FD69-4B5A-9988-59E2E487D48B}"/>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AC0CA3B9-0903-449F-83CB-E26B26FF9955}"/>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C0DD2C8F-AB86-4CE2-B528-B3EE445B29E0}"/>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0B01AF2D-2349-4084-A92F-CF194F4CE162}"/>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DEDD2DA3-1E73-4CA7-A204-BBDF873A2A78}"/>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32BEEFAB-DE92-45DE-B51C-4209AAA2E1A7}"/>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537B0BAB-309E-4F90-82C2-C04AB5B83B22}"/>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B4095371-36FC-4F7C-8B45-C98E28A33667}"/>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176B0C1D-64D8-462B-8044-5D4255D7EE33}"/>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2E12BD19-0F08-4669-B9E3-62F28B3FFA84}"/>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CF5E1647-F2BD-4DF3-AAA6-7E7B0C1474C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26276264-7354-4B76-9BEA-A41FCEDAA518}"/>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F7E0D267-194E-4AB5-BF80-BF97D1139AAC}"/>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1D070B66-4B79-4569-B180-27A5429888AD}"/>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1AD8B862-7088-4311-AAC3-F953F40BA8CE}"/>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D783BF98-A59A-491D-BB77-EA70EC92D0FE}"/>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C8290061-99B6-4A12-B1E1-69C96ABE4EB3}"/>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8481D15A-E367-4F3C-AAE2-23F791C31E7F}"/>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B4ECD5D7-BD86-4BAE-9FD8-F16323E5CA0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8F1E110E-D2B2-41CF-82F8-C8C51A3A4E5C}"/>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254851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a:t>
            </a:r>
            <a:r>
              <a:rPr lang="en-US" sz="1799" dirty="0" err="1">
                <a:solidFill>
                  <a:prstClr val="black"/>
                </a:solidFill>
                <a:latin typeface="Calibri"/>
              </a:rPr>
              <a:t>dbtab</a:t>
            </a:r>
            <a:r>
              <a:rPr lang="en-US" sz="1799" dirty="0">
                <a:solidFill>
                  <a:prstClr val="black"/>
                </a:solidFill>
                <a:latin typeface="Calibri"/>
              </a:rPr>
              <a:t>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a:t>
            </a:r>
            <a:r>
              <a:rPr lang="en-US" sz="1799" dirty="0" err="1">
                <a:solidFill>
                  <a:prstClr val="black"/>
                </a:solidFill>
                <a:latin typeface="Calibri"/>
              </a:rPr>
              <a:t>dbtab</a:t>
            </a:r>
            <a:r>
              <a:rPr lang="en-US" sz="1799" dirty="0">
                <a:solidFill>
                  <a:prstClr val="black"/>
                </a:solidFill>
                <a:latin typeface="Calibri"/>
              </a:rPr>
              <a:t>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a:t>
            </a:r>
            <a:r>
              <a:rPr lang="en-US" sz="1799" dirty="0" err="1">
                <a:solidFill>
                  <a:prstClr val="black"/>
                </a:solidFill>
                <a:latin typeface="Calibri"/>
              </a:rPr>
              <a:t>edbtab</a:t>
            </a:r>
            <a:r>
              <a:rPr lang="en-US" sz="1799" dirty="0">
                <a:solidFill>
                  <a:prstClr val="black"/>
                </a:solidFill>
                <a:latin typeface="Calibri"/>
              </a:rPr>
              <a:t> WHERE </a:t>
            </a:r>
            <a:r>
              <a:rPr lang="en-US" sz="1799" dirty="0" err="1">
                <a:solidFill>
                  <a:prstClr val="black"/>
                </a:solidFill>
                <a:latin typeface="Calibri"/>
              </a:rPr>
              <a:t>pkey</a:t>
            </a:r>
            <a:r>
              <a:rPr lang="en-US" sz="1799" dirty="0">
                <a:solidFill>
                  <a:prstClr val="black"/>
                </a:solidFill>
                <a:latin typeface="Calibri"/>
              </a:rPr>
              <a:t>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614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the OData Entity Set using CAPM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At design time, within the </a:t>
            </a:r>
            <a:r>
              <a:rPr lang="en-US" b="1" i="0" dirty="0">
                <a:effectLst/>
              </a:rPr>
              <a:t>srv folder</a:t>
            </a:r>
            <a:r>
              <a:rPr lang="en-US" b="0" i="0" dirty="0">
                <a:effectLst/>
              </a:rPr>
              <a:t>, you create an </a:t>
            </a:r>
            <a:r>
              <a:rPr lang="en-US" b="1" i="0" dirty="0">
                <a:effectLst/>
              </a:rPr>
              <a:t>.cds</a:t>
            </a:r>
            <a:r>
              <a:rPr lang="en-US" b="0" i="0" dirty="0">
                <a:effectLst/>
              </a:rPr>
              <a:t> file where you indicate the exposed database object, for example, table, view, calculation view, and so on, and the name of the Entity Set in the service.</a:t>
            </a:r>
          </a:p>
          <a:p>
            <a:pPr marL="285750" indent="-285750" algn="just">
              <a:buFont typeface="Arial" panose="020B0604020202020204" pitchFamily="34" charset="0"/>
              <a:buChar char="•"/>
            </a:pPr>
            <a:r>
              <a:rPr lang="en-US" b="0" i="0" dirty="0">
                <a:effectLst/>
              </a:rPr>
              <a:t>On build, the application provides an OData service, exposing the object content under the given entity set name.</a:t>
            </a:r>
          </a:p>
          <a:p>
            <a:pPr algn="just"/>
            <a:endParaRPr lang="en-US" dirty="0"/>
          </a:p>
          <a:p>
            <a:pPr algn="just"/>
            <a:r>
              <a:rPr lang="en-US" dirty="0"/>
              <a:t>Syntax to Expose the OData Entity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0AC33-A9C4-406A-BEAA-CB8693835E72}"/>
              </a:ext>
            </a:extLst>
          </p:cNvPr>
          <p:cNvPicPr>
            <a:picLocks noChangeAspect="1"/>
          </p:cNvPicPr>
          <p:nvPr/>
        </p:nvPicPr>
        <p:blipFill>
          <a:blip r:embed="rId3"/>
          <a:stretch>
            <a:fillRect/>
          </a:stretch>
        </p:blipFill>
        <p:spPr>
          <a:xfrm>
            <a:off x="130547" y="2777258"/>
            <a:ext cx="11930906" cy="3109229"/>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Exposing OData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Initially we have created a CatalogService.cds and CatalogService.js file in the srv folder to check labels in the metadata.</a:t>
            </a:r>
          </a:p>
          <a:p>
            <a:pPr marL="285750" indent="-285750">
              <a:buFontTx/>
              <a:buChar char="-"/>
            </a:pPr>
            <a:r>
              <a:rPr lang="en-US" dirty="0"/>
              <a:t>The CatalogService.cds file is known as the service definition file.</a:t>
            </a:r>
          </a:p>
          <a:p>
            <a:pPr marL="285750" indent="-285750">
              <a:buFontTx/>
              <a:buChar char="-"/>
            </a:pPr>
            <a:r>
              <a:rPr lang="en-US" dirty="0"/>
              <a:t>Put the code in that file form the below link.</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t>CatalogService.cds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95C53FC-FA11-4F8D-94A9-B03F9B0AD3A4}"/>
              </a:ext>
            </a:extLst>
          </p:cNvPr>
          <p:cNvPicPr>
            <a:picLocks noChangeAspect="1"/>
          </p:cNvPicPr>
          <p:nvPr/>
        </p:nvPicPr>
        <p:blipFill>
          <a:blip r:embed="rId3"/>
          <a:stretch>
            <a:fillRect/>
          </a:stretch>
        </p:blipFill>
        <p:spPr>
          <a:xfrm>
            <a:off x="6932496" y="3118488"/>
            <a:ext cx="4226575" cy="2568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0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655687" cy="3139321"/>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Concept of Localization</a:t>
            </a:r>
          </a:p>
          <a:p>
            <a:pPr marL="742950" lvl="1" indent="-285750">
              <a:buClr>
                <a:schemeClr val="tx1"/>
              </a:buClr>
              <a:buFont typeface="Arial" panose="020B0604020202020204" pitchFamily="34" charset="0"/>
              <a:buChar char="•"/>
            </a:pPr>
            <a:r>
              <a:rPr lang="en-US" dirty="0"/>
              <a:t>Localization of Dynamic Content</a:t>
            </a:r>
          </a:p>
          <a:p>
            <a:pPr marL="742950" lvl="1" indent="-285750">
              <a:buClr>
                <a:schemeClr val="tx1"/>
              </a:buClr>
              <a:buFont typeface="Arial" panose="020B0604020202020204" pitchFamily="34" charset="0"/>
              <a:buChar char="•"/>
            </a:pPr>
            <a:r>
              <a:rPr lang="en-US" dirty="0"/>
              <a:t>Localization of Static Content</a:t>
            </a:r>
          </a:p>
          <a:p>
            <a:pPr marL="742950" lvl="1" indent="-285750">
              <a:buClr>
                <a:schemeClr val="tx1"/>
              </a:buClr>
              <a:buFont typeface="Arial" panose="020B0604020202020204" pitchFamily="34" charset="0"/>
              <a:buChar char="•"/>
            </a:pPr>
            <a:r>
              <a:rPr lang="en-US" dirty="0"/>
              <a:t>Loading data in Database</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OData service</a:t>
            </a:r>
          </a:p>
          <a:p>
            <a:pPr marL="742950" lvl="1" indent="-285750">
              <a:buClr>
                <a:schemeClr val="tx1"/>
              </a:buClr>
              <a:buFont typeface="Arial" panose="020B0604020202020204" pitchFamily="34" charset="0"/>
              <a:buChar char="•"/>
            </a:pPr>
            <a:r>
              <a:rPr lang="en-US" dirty="0"/>
              <a:t>Operations related to the OData Service</a:t>
            </a:r>
          </a:p>
          <a:p>
            <a:pPr marL="742950" lvl="1" indent="-285750">
              <a:buClr>
                <a:schemeClr val="tx1"/>
              </a:buClr>
              <a:buFont typeface="Arial" panose="020B0604020202020204" pitchFamily="34" charset="0"/>
              <a:buChar char="•"/>
            </a:pPr>
            <a:r>
              <a:rPr lang="en-US" dirty="0"/>
              <a:t>OData query options</a:t>
            </a:r>
          </a:p>
          <a:p>
            <a:pPr marL="742950" lvl="1" indent="-285750">
              <a:buClr>
                <a:schemeClr val="tx1"/>
              </a:buClr>
              <a:buFont typeface="Arial" panose="020B0604020202020204" pitchFamily="34" charset="0"/>
              <a:buChar char="•"/>
            </a:pPr>
            <a:r>
              <a:rPr lang="en-US" dirty="0"/>
              <a:t>Exposing the OData in the CAPM</a:t>
            </a:r>
          </a:p>
          <a:p>
            <a:pPr marL="742950" lvl="1" indent="-285750">
              <a:buClr>
                <a:schemeClr val="tx1"/>
              </a:buClr>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6" y="779090"/>
            <a:ext cx="5968212" cy="4524315"/>
          </a:xfrm>
          <a:prstGeom prst="rect">
            <a:avLst/>
          </a:prstGeom>
          <a:noFill/>
        </p:spPr>
        <p:txBody>
          <a:bodyPr wrap="square" rtlCol="0">
            <a:spAutoFit/>
          </a:bodyPr>
          <a:lstStyle/>
          <a:p>
            <a:pPr algn="just"/>
            <a:r>
              <a:rPr lang="en-US" b="1" i="0" dirty="0">
                <a:effectLst/>
              </a:rPr>
              <a:t>Localization </a:t>
            </a:r>
            <a:r>
              <a:rPr lang="en-US" b="0" i="0" dirty="0">
                <a:effectLst/>
              </a:rPr>
              <a:t>refers to adapting your business application to different languages to cater to specific regional markets. This is important for anything that is visible in the UIs.</a:t>
            </a:r>
          </a:p>
          <a:p>
            <a:pPr algn="just"/>
            <a:r>
              <a:rPr lang="en-US" b="1" i="0" dirty="0">
                <a:effectLst/>
              </a:rPr>
              <a:t>Localization </a:t>
            </a:r>
            <a:r>
              <a:rPr lang="en-US" b="0" i="0" dirty="0">
                <a:effectLst/>
              </a:rPr>
              <a:t>is split into two categories,</a:t>
            </a:r>
            <a:r>
              <a:rPr lang="en-US" b="1" dirty="0"/>
              <a:t> L</a:t>
            </a:r>
            <a:r>
              <a:rPr lang="en-US" b="1" i="0" dirty="0">
                <a:effectLst/>
              </a:rPr>
              <a:t>ocalization for static content</a:t>
            </a:r>
            <a:r>
              <a:rPr lang="en-US" dirty="0"/>
              <a:t> and </a:t>
            </a:r>
            <a:r>
              <a:rPr lang="en-US" b="1" dirty="0"/>
              <a:t>L</a:t>
            </a:r>
            <a:r>
              <a:rPr lang="en-US" b="1" i="0" dirty="0">
                <a:effectLst/>
              </a:rPr>
              <a:t>ocalization for dynamic content</a:t>
            </a:r>
            <a:endParaRPr lang="en-US" b="0" i="0" dirty="0">
              <a:effectLst/>
            </a:endParaRPr>
          </a:p>
          <a:p>
            <a:pPr algn="just"/>
            <a:endParaRPr lang="en-US" b="0" i="0" dirty="0">
              <a:effectLst/>
            </a:endParaRPr>
          </a:p>
          <a:p>
            <a:pPr algn="just"/>
            <a:r>
              <a:rPr lang="en-US" b="1" dirty="0"/>
              <a:t>L</a:t>
            </a:r>
            <a:r>
              <a:rPr lang="en-US" b="1" i="0" dirty="0">
                <a:effectLst/>
              </a:rPr>
              <a:t>ocalization for dynamic content</a:t>
            </a:r>
          </a:p>
          <a:p>
            <a:pPr algn="just"/>
            <a:r>
              <a:rPr lang="en-US" b="0" i="0" dirty="0">
                <a:effectLst/>
              </a:rPr>
              <a:t>This is achieved by marking the attributes that need to support multiple languages with a special keyword called "localized", this then creates a text table for each entity which has attributes defined as </a:t>
            </a:r>
            <a:r>
              <a:rPr lang="en-US" b="1" i="0" dirty="0">
                <a:effectLst/>
              </a:rPr>
              <a:t>"localized"</a:t>
            </a:r>
            <a:endParaRPr lang="en-US" b="0" i="0" dirty="0">
              <a:effectLst/>
            </a:endParaRPr>
          </a:p>
          <a:p>
            <a:pPr algn="just"/>
            <a:r>
              <a:rPr lang="en-US" b="0" i="0" dirty="0">
                <a:effectLst/>
              </a:rPr>
              <a:t>Dynamic content that depends on the data that is stored in our persistence service.</a:t>
            </a:r>
          </a:p>
          <a:p>
            <a:pPr algn="just"/>
            <a:r>
              <a:rPr lang="en-US" b="0" i="0" dirty="0">
                <a:effectLst/>
              </a:rPr>
              <a:t>The attributes that need to support multiple languages need to be marked with a special keyword called </a:t>
            </a:r>
            <a:r>
              <a:rPr lang="en-US" b="1" i="0" dirty="0">
                <a:effectLst/>
              </a:rPr>
              <a:t>"localized"</a:t>
            </a:r>
            <a:r>
              <a:rPr lang="en-US" b="0" i="0" dirty="0">
                <a:effectLst/>
              </a:rPr>
              <a:t>, as we see here. In this case a text table is created for the 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2">
            <a:extLst>
              <a:ext uri="{FF2B5EF4-FFF2-40B4-BE49-F238E27FC236}">
                <a16:creationId xmlns:a16="http://schemas.microsoft.com/office/drawing/2014/main" id="{7F76BFC5-31BF-4DA8-8228-45ABB3760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4"/>
          <a:stretch/>
        </p:blipFill>
        <p:spPr bwMode="auto">
          <a:xfrm>
            <a:off x="6517653" y="896528"/>
            <a:ext cx="5333268" cy="4801314"/>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C7DD0B4B-28DB-410D-BB98-E971A200BEE7}"/>
              </a:ext>
            </a:extLst>
          </p:cNvPr>
          <p:cNvSpPr txBox="1"/>
          <p:nvPr/>
        </p:nvSpPr>
        <p:spPr>
          <a:xfrm>
            <a:off x="746091" y="5614592"/>
            <a:ext cx="4639825" cy="369332"/>
          </a:xfrm>
          <a:prstGeom prst="rect">
            <a:avLst/>
          </a:prstGeom>
          <a:noFill/>
        </p:spPr>
        <p:txBody>
          <a:bodyPr wrap="square">
            <a:spAutoFit/>
          </a:bodyPr>
          <a:lstStyle/>
          <a:p>
            <a:r>
              <a:rPr lang="en-US" b="0" dirty="0">
                <a:solidFill>
                  <a:srgbClr val="267F99"/>
                </a:solidFill>
                <a:effectLst/>
                <a:latin typeface="Consolas" panose="020B0609020204030204" pitchFamily="49" charset="0"/>
              </a:rPr>
              <a:t>DESCRIPTION</a:t>
            </a:r>
            <a:r>
              <a:rPr lang="en-US" b="0" dirty="0">
                <a:solidFill>
                  <a:srgbClr val="0000FF"/>
                </a:solidFill>
                <a:effectLst/>
                <a:latin typeface="Consolas" panose="020B0609020204030204" pitchFamily="49" charset="0"/>
              </a:rPr>
              <a:t>: localized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(255);</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Dynamic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products entity remove the DESC_GUID field and add DESCRIPTION field aa localized String(255);</a:t>
            </a:r>
          </a:p>
          <a:p>
            <a:endParaRPr lang="en-US" dirty="0"/>
          </a:p>
          <a:p>
            <a:r>
              <a:rPr lang="en-US" dirty="0"/>
              <a:t>Exercise Code:</a:t>
            </a:r>
          </a:p>
          <a:p>
            <a:pPr marL="285750" indent="-285750">
              <a:buFontTx/>
              <a:buChar char="-"/>
            </a:pPr>
            <a:r>
              <a:rPr lang="en-US" dirty="0"/>
              <a:t>datamodel.cds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69CA867-0D31-44E6-A98F-A3114AEB7631}"/>
              </a:ext>
            </a:extLst>
          </p:cNvPr>
          <p:cNvPicPr>
            <a:picLocks noChangeAspect="1"/>
          </p:cNvPicPr>
          <p:nvPr/>
        </p:nvPicPr>
        <p:blipFill>
          <a:blip r:embed="rId3"/>
          <a:stretch>
            <a:fillRect/>
          </a:stretch>
        </p:blipFill>
        <p:spPr>
          <a:xfrm>
            <a:off x="6173823" y="1979419"/>
            <a:ext cx="5440850" cy="374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047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Localization for Static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This is achieved by externalizing all your text literals into separate text bundle files that we call the internationalization files, or in short, i18n files.</a:t>
            </a:r>
          </a:p>
          <a:p>
            <a:pPr algn="just"/>
            <a:r>
              <a:rPr lang="en-US" b="0" i="0" dirty="0">
                <a:effectLst/>
              </a:rPr>
              <a:t>You need to maintain a separate i18n file for each language that you'd like to support.</a:t>
            </a:r>
          </a:p>
          <a:p>
            <a:pPr algn="just"/>
            <a:r>
              <a:rPr lang="en-US" b="0" i="0" dirty="0">
                <a:effectLst/>
              </a:rPr>
              <a:t>In these i18n files, we store the actual static text as key and value pairs. Your code can then refer to the respective keys as we see here in this picture.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CF5DB49C-C7D5-46C5-BE07-FA729BD8ED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2" r="40988"/>
          <a:stretch/>
        </p:blipFill>
        <p:spPr bwMode="auto">
          <a:xfrm>
            <a:off x="3959448" y="2272119"/>
            <a:ext cx="4792665" cy="42885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DAAB827-A007-4FC0-9CA3-862D01CB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93" y="1745795"/>
            <a:ext cx="4940243" cy="41116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Localization of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will use the annotation to give labels to the entities in our datamodel. To check the labels in the metadata we have implement a service and expose the business partner entity in the service.</a:t>
            </a:r>
          </a:p>
          <a:p>
            <a:endParaRPr lang="en-US" dirty="0"/>
          </a:p>
          <a:p>
            <a:r>
              <a:rPr lang="en-US" dirty="0"/>
              <a:t>Part 1: Annotating the entity in the same file</a:t>
            </a:r>
          </a:p>
          <a:p>
            <a:r>
              <a:rPr lang="en-US" dirty="0"/>
              <a:t>Exercise code/resource:</a:t>
            </a:r>
          </a:p>
          <a:p>
            <a:pPr marL="285750" indent="-285750">
              <a:buFontTx/>
              <a:buChar char="-"/>
            </a:pPr>
            <a:r>
              <a:rPr lang="en-US" dirty="0"/>
              <a:t>datamodel.cds</a:t>
            </a:r>
          </a:p>
          <a:p>
            <a:pPr marL="285750" indent="-285750">
              <a:buFontTx/>
              <a:buChar char="-"/>
            </a:pPr>
            <a:r>
              <a:rPr lang="en-US" dirty="0"/>
              <a:t>i18n.properties</a:t>
            </a:r>
          </a:p>
          <a:p>
            <a:pPr marL="285750" indent="-285750">
              <a:buFontTx/>
              <a:buChar char="-"/>
            </a:pPr>
            <a:endParaRPr lang="en-US" dirty="0"/>
          </a:p>
          <a:p>
            <a:r>
              <a:rPr lang="en-US" dirty="0"/>
              <a:t>Part 2: Annotating the properties from another file.</a:t>
            </a:r>
          </a:p>
          <a:p>
            <a:r>
              <a:rPr lang="en-US" dirty="0"/>
              <a:t>Exercise code/resources:</a:t>
            </a:r>
          </a:p>
          <a:p>
            <a:pPr marL="285750" indent="-285750">
              <a:buFontTx/>
              <a:buChar char="-"/>
            </a:pPr>
            <a:r>
              <a:rPr lang="en-US" dirty="0"/>
              <a:t>index.cds</a:t>
            </a:r>
          </a:p>
          <a:p>
            <a:pPr marL="285750" indent="-285750">
              <a:buFontTx/>
              <a:buChar char="-"/>
            </a:pPr>
            <a:r>
              <a:rPr lang="en-US" dirty="0"/>
              <a:t>datamodel.cds</a:t>
            </a:r>
          </a:p>
          <a:p>
            <a:pPr marL="285750" indent="-285750">
              <a:buFontTx/>
              <a:buChar char="-"/>
            </a:pPr>
            <a:r>
              <a:rPr lang="en-US" dirty="0"/>
              <a:t>i18n.properties</a:t>
            </a:r>
          </a:p>
          <a:p>
            <a:pPr marL="285750" indent="-285750">
              <a:buFontTx/>
              <a:buChar char="-"/>
            </a:pPr>
            <a:r>
              <a:rPr lang="en-US" dirty="0"/>
              <a:t>i18n_de.properties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6510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initial Data in HANA Database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45322" cy="4801314"/>
          </a:xfrm>
          <a:prstGeom prst="rect">
            <a:avLst/>
          </a:prstGeom>
          <a:noFill/>
        </p:spPr>
        <p:txBody>
          <a:bodyPr wrap="square" rtlCol="0">
            <a:spAutoFit/>
          </a:bodyPr>
          <a:lstStyle/>
          <a:p>
            <a:pPr algn="just"/>
            <a:r>
              <a:rPr lang="en-US" b="0" i="0" dirty="0">
                <a:effectLst/>
              </a:rPr>
              <a:t>CSV files in your project are picked up by deployments for both SQLite and SAP HANA.</a:t>
            </a:r>
          </a:p>
          <a:p>
            <a:pPr algn="just"/>
            <a:endParaRPr lang="en-US" dirty="0"/>
          </a:p>
          <a:p>
            <a:pPr algn="just"/>
            <a:r>
              <a:rPr lang="en-US" b="0" i="0" dirty="0">
                <a:effectLst/>
              </a:rPr>
              <a:t>Steps to add data</a:t>
            </a:r>
          </a:p>
          <a:p>
            <a:pPr marL="285750" indent="-285750" algn="just">
              <a:buFontTx/>
              <a:buChar char="-"/>
            </a:pPr>
            <a:r>
              <a:rPr lang="en-US" b="0" i="0" dirty="0">
                <a:effectLst/>
              </a:rPr>
              <a:t>The files must be located in the </a:t>
            </a:r>
            <a:r>
              <a:rPr lang="en-US" b="0" i="1" dirty="0">
                <a:effectLst/>
              </a:rPr>
              <a:t>db/csv</a:t>
            </a:r>
            <a:r>
              <a:rPr lang="en-US" b="0" i="0" dirty="0">
                <a:effectLst/>
              </a:rPr>
              <a:t>, </a:t>
            </a:r>
            <a:r>
              <a:rPr lang="en-US" b="0" i="1" dirty="0">
                <a:effectLst/>
              </a:rPr>
              <a:t>db/data</a:t>
            </a:r>
            <a:r>
              <a:rPr lang="en-US" b="0" i="0" dirty="0">
                <a:effectLst/>
              </a:rPr>
              <a:t>, or </a:t>
            </a:r>
            <a:r>
              <a:rPr lang="en-US" b="0" i="1" dirty="0">
                <a:effectLst/>
              </a:rPr>
              <a:t>db/src/csv</a:t>
            </a:r>
            <a:r>
              <a:rPr lang="en-US" b="0" i="0" dirty="0">
                <a:effectLst/>
              </a:rPr>
              <a:t> folders.</a:t>
            </a:r>
          </a:p>
          <a:p>
            <a:pPr marL="285750" indent="-285750" algn="just">
              <a:buFontTx/>
              <a:buChar char="-"/>
            </a:pPr>
            <a:r>
              <a:rPr lang="en-US" b="0" i="0" dirty="0">
                <a:effectLst/>
              </a:rPr>
              <a:t>Each file contains data for one entity.</a:t>
            </a:r>
          </a:p>
          <a:p>
            <a:pPr marL="285750" indent="-285750" algn="just">
              <a:buFontTx/>
              <a:buChar char="-"/>
            </a:pPr>
            <a:r>
              <a:rPr lang="en-US" b="0" i="0" dirty="0">
                <a:effectLst/>
              </a:rPr>
              <a:t>Filenames must follow the pattern </a:t>
            </a:r>
            <a:r>
              <a:rPr lang="en-US" b="0" i="1" dirty="0">
                <a:effectLst/>
              </a:rPr>
              <a:t>namespace-entity.csv</a:t>
            </a:r>
            <a:r>
              <a:rPr lang="en-US" b="0" i="0" dirty="0">
                <a:effectLst/>
              </a:rPr>
              <a:t>.</a:t>
            </a:r>
          </a:p>
          <a:p>
            <a:pPr lvl="1" algn="just"/>
            <a:r>
              <a:rPr lang="en-US" b="0" i="0" dirty="0">
                <a:effectLst/>
              </a:rPr>
              <a:t>Pattern for nested entities: </a:t>
            </a:r>
            <a:r>
              <a:rPr lang="en-US" b="0" i="1" dirty="0">
                <a:effectLst/>
              </a:rPr>
              <a:t>namespace-entity.nestedEntity.csv</a:t>
            </a:r>
            <a:r>
              <a:rPr lang="en-US" b="0" i="0" dirty="0">
                <a:effectLst/>
              </a:rPr>
              <a:t>.</a:t>
            </a:r>
          </a:p>
          <a:p>
            <a:pPr lvl="1" algn="just"/>
            <a:r>
              <a:rPr lang="en-US" b="0" i="0" dirty="0">
                <a:effectLst/>
              </a:rPr>
              <a:t>Examples: </a:t>
            </a:r>
            <a:r>
              <a:rPr lang="en-US" b="1" i="0" u="none" strike="noStrike" dirty="0">
                <a:effectLst/>
              </a:rPr>
              <a:t>anubhav.db.master-address.csv</a:t>
            </a:r>
          </a:p>
          <a:p>
            <a:pPr marL="285750" indent="-285750" algn="just">
              <a:buFontTx/>
              <a:buChar char="-"/>
            </a:pPr>
            <a:r>
              <a:rPr lang="en-US" b="0" i="0" dirty="0">
                <a:effectLst/>
              </a:rPr>
              <a:t>They must start with a header line that lists the needed element names.</a:t>
            </a:r>
          </a:p>
          <a:p>
            <a:r>
              <a:rPr lang="en-US" b="0" i="0" dirty="0">
                <a:effectLst/>
              </a:rPr>
              <a:t> </a:t>
            </a:r>
          </a:p>
          <a:p>
            <a:endParaRPr lang="en-US" dirty="0"/>
          </a:p>
          <a:p>
            <a:r>
              <a:rPr lang="en-US" dirty="0"/>
              <a:t>When we do </a:t>
            </a:r>
            <a:r>
              <a:rPr lang="en-US" b="1" dirty="0"/>
              <a:t>cds deploy --to hana</a:t>
            </a:r>
          </a:p>
          <a:p>
            <a:r>
              <a:rPr lang="en-US" dirty="0"/>
              <a:t>Behind the scenes it g</a:t>
            </a:r>
            <a:r>
              <a:rPr lang="en-US" b="0" i="0" dirty="0">
                <a:effectLst/>
              </a:rPr>
              <a:t>enerates </a:t>
            </a:r>
            <a:r>
              <a:rPr lang="en-US" b="0" i="1" u="none" strike="noStrike" dirty="0">
                <a:effectLst/>
              </a:rPr>
              <a:t>hdbtabledata</a:t>
            </a:r>
            <a:r>
              <a:rPr lang="en-US" b="0" i="0" dirty="0">
                <a:effectLst/>
              </a:rPr>
              <a:t> files for the </a:t>
            </a:r>
            <a:r>
              <a:rPr lang="en-US" b="0" i="0" u="none" strike="noStrike" dirty="0">
                <a:effectLst/>
              </a:rPr>
              <a:t>CSV files</a:t>
            </a:r>
            <a:r>
              <a:rPr lang="en-US" b="0" i="0" dirty="0">
                <a:effectLst/>
              </a:rPr>
              <a:t> in the project. If an </a:t>
            </a:r>
            <a:r>
              <a:rPr lang="en-US" b="0" i="1" dirty="0">
                <a:effectLst/>
              </a:rPr>
              <a:t>hdbtabledata</a:t>
            </a:r>
            <a:r>
              <a:rPr lang="en-US" b="0" i="0" dirty="0">
                <a:effectLst/>
              </a:rPr>
              <a:t> file is already present next to the CSV files, no new file is generated.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9ADF90-EB82-4BB8-AFD4-D3B88E9A83CE}"/>
              </a:ext>
            </a:extLst>
          </p:cNvPr>
          <p:cNvPicPr>
            <a:picLocks noChangeAspect="1"/>
          </p:cNvPicPr>
          <p:nvPr/>
        </p:nvPicPr>
        <p:blipFill>
          <a:blip r:embed="rId3"/>
          <a:stretch>
            <a:fillRect/>
          </a:stretch>
        </p:blipFill>
        <p:spPr>
          <a:xfrm>
            <a:off x="7796806" y="1268604"/>
            <a:ext cx="3626600" cy="3795996"/>
          </a:xfrm>
          <a:prstGeom prst="rect">
            <a:avLst/>
          </a:prstGeom>
        </p:spPr>
      </p:pic>
    </p:spTree>
    <p:extLst>
      <p:ext uri="{BB962C8B-B14F-4D97-AF65-F5344CB8AC3E}">
        <p14:creationId xmlns:p14="http://schemas.microsoft.com/office/powerpoint/2010/main" val="2931863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Loading Initial Data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deploy the business partner table and address table to the HANA Cloud Database.</a:t>
            </a:r>
          </a:p>
          <a:p>
            <a:endParaRPr lang="en-US" dirty="0"/>
          </a:p>
          <a:p>
            <a:r>
              <a:rPr lang="en-US" dirty="0"/>
              <a:t>Exercise code/resource:</a:t>
            </a:r>
          </a:p>
          <a:p>
            <a:pPr marL="285750" indent="-285750">
              <a:buFontTx/>
              <a:buChar char="-"/>
            </a:pPr>
            <a:r>
              <a:rPr lang="en-US" dirty="0"/>
              <a:t>csv files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CFB6679-7625-4149-804D-F4D1232DDC9A}"/>
              </a:ext>
            </a:extLst>
          </p:cNvPr>
          <p:cNvPicPr>
            <a:picLocks noChangeAspect="1"/>
          </p:cNvPicPr>
          <p:nvPr/>
        </p:nvPicPr>
        <p:blipFill>
          <a:blip r:embed="rId3"/>
          <a:stretch>
            <a:fillRect/>
          </a:stretch>
        </p:blipFill>
        <p:spPr>
          <a:xfrm>
            <a:off x="5618656" y="1979419"/>
            <a:ext cx="6047480" cy="39457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753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CA32084-933C-4C3E-BDB4-90D8E2CC7925}"/>
                  </a:ext>
                </a:extLst>
              </p14:cNvPr>
              <p14:cNvContentPartPr/>
              <p14:nvPr/>
            </p14:nvContentPartPr>
            <p14:xfrm>
              <a:off x="1302026" y="2670379"/>
              <a:ext cx="3871380" cy="3983191"/>
            </p14:xfrm>
          </p:contentPart>
        </mc:Choice>
        <mc:Fallback xmlns="">
          <p:pic>
            <p:nvPicPr>
              <p:cNvPr id="6" name="Ink 5">
                <a:extLst>
                  <a:ext uri="{FF2B5EF4-FFF2-40B4-BE49-F238E27FC236}">
                    <a16:creationId xmlns:a16="http://schemas.microsoft.com/office/drawing/2014/main" id="{2CA32084-933C-4C3E-BDB4-90D8E2CC7925}"/>
                  </a:ext>
                </a:extLst>
              </p:cNvPr>
              <p:cNvPicPr/>
              <p:nvPr/>
            </p:nvPicPr>
            <p:blipFill>
              <a:blip r:embed="rId4"/>
              <a:stretch>
                <a:fillRect/>
              </a:stretch>
            </p:blipFill>
            <p:spPr>
              <a:xfrm>
                <a:off x="1293025" y="2661379"/>
                <a:ext cx="3889021"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E5908D6-6FF9-417B-8994-6456A39CD25E}"/>
                  </a:ext>
                </a:extLst>
              </p14:cNvPr>
              <p14:cNvContentPartPr/>
              <p14:nvPr/>
            </p14:nvContentPartPr>
            <p14:xfrm>
              <a:off x="6325724" y="2829756"/>
              <a:ext cx="4564250" cy="3809583"/>
            </p14:xfrm>
          </p:contentPart>
        </mc:Choice>
        <mc:Fallback xmlns="">
          <p:pic>
            <p:nvPicPr>
              <p:cNvPr id="7" name="Ink 6">
                <a:extLst>
                  <a:ext uri="{FF2B5EF4-FFF2-40B4-BE49-F238E27FC236}">
                    <a16:creationId xmlns:a16="http://schemas.microsoft.com/office/drawing/2014/main" id="{CE5908D6-6FF9-417B-8994-6456A39CD25E}"/>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256710705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13661</TotalTime>
  <Words>1849</Words>
  <Application>Microsoft Office PowerPoint</Application>
  <PresentationFormat>Widescreen</PresentationFormat>
  <Paragraphs>194</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702</cp:revision>
  <dcterms:created xsi:type="dcterms:W3CDTF">2016-07-10T03:33:26Z</dcterms:created>
  <dcterms:modified xsi:type="dcterms:W3CDTF">2022-01-13T09:58:48Z</dcterms:modified>
</cp:coreProperties>
</file>